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16"/>
  </p:notesMasterIdLst>
  <p:sldIdLst>
    <p:sldId id="329" r:id="rId2"/>
    <p:sldId id="320" r:id="rId3"/>
    <p:sldId id="313" r:id="rId4"/>
    <p:sldId id="285" r:id="rId5"/>
    <p:sldId id="324" r:id="rId6"/>
    <p:sldId id="326" r:id="rId7"/>
    <p:sldId id="316" r:id="rId8"/>
    <p:sldId id="331" r:id="rId9"/>
    <p:sldId id="271" r:id="rId10"/>
    <p:sldId id="328" r:id="rId11"/>
    <p:sldId id="301" r:id="rId12"/>
    <p:sldId id="302" r:id="rId13"/>
    <p:sldId id="318" r:id="rId14"/>
    <p:sldId id="30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65" y="-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BEFF1-A0E0-40BB-9217-2370BCCDB09E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69BD5-51AA-420F-A979-24AC6079D4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56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E9D8047-A419-4D5A-8886-83535151E6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D5F890-63C1-4989-8583-3A4C1C6B49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42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6000">
              <a:schemeClr val="bg2">
                <a:tint val="98000"/>
                <a:shade val="90000"/>
                <a:satMod val="160000"/>
                <a:lumMod val="0"/>
                <a:lumOff val="100000"/>
                <a:alpha val="32000"/>
              </a:schemeClr>
            </a:gs>
            <a:gs pos="100000">
              <a:schemeClr val="bg2">
                <a:tint val="95000"/>
                <a:shade val="100000"/>
                <a:satMod val="130000"/>
                <a:lumMod val="0"/>
                <a:lumOff val="10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FF1E990-8077-4F8A-A43F-5C16429D4EAF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audio" Target="../media/audio5.wav"/><Relationship Id="rId7" Type="http://schemas.openxmlformats.org/officeDocument/2006/relationships/image" Target="../media/image70.gif"/><Relationship Id="rId12" Type="http://schemas.openxmlformats.org/officeDocument/2006/relationships/image" Target="../media/image560.png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4.wav"/><Relationship Id="rId6" Type="http://schemas.openxmlformats.org/officeDocument/2006/relationships/audio" Target="../media/audio7.wav"/><Relationship Id="rId11" Type="http://schemas.openxmlformats.org/officeDocument/2006/relationships/image" Target="../media/image73.gif"/><Relationship Id="rId5" Type="http://schemas.openxmlformats.org/officeDocument/2006/relationships/audio" Target="../media/audio6.wav"/><Relationship Id="rId10" Type="http://schemas.openxmlformats.org/officeDocument/2006/relationships/image" Target="../media/image72.gif"/><Relationship Id="rId4" Type="http://schemas.openxmlformats.org/officeDocument/2006/relationships/audio" Target="../media/audio2.wav"/><Relationship Id="rId9" Type="http://schemas.openxmlformats.org/officeDocument/2006/relationships/image" Target="../media/image7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audio" Target="../media/audio5.wav"/><Relationship Id="rId7" Type="http://schemas.openxmlformats.org/officeDocument/2006/relationships/image" Target="../media/image70.gif"/><Relationship Id="rId12" Type="http://schemas.openxmlformats.org/officeDocument/2006/relationships/image" Target="../media/image570.png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4.wav"/><Relationship Id="rId6" Type="http://schemas.openxmlformats.org/officeDocument/2006/relationships/audio" Target="../media/audio7.wav"/><Relationship Id="rId11" Type="http://schemas.openxmlformats.org/officeDocument/2006/relationships/image" Target="../media/image73.gif"/><Relationship Id="rId5" Type="http://schemas.openxmlformats.org/officeDocument/2006/relationships/audio" Target="../media/audio6.wav"/><Relationship Id="rId10" Type="http://schemas.openxmlformats.org/officeDocument/2006/relationships/image" Target="../media/image72.gif"/><Relationship Id="rId4" Type="http://schemas.openxmlformats.org/officeDocument/2006/relationships/audio" Target="../media/audio2.wav"/><Relationship Id="rId9" Type="http://schemas.openxmlformats.org/officeDocument/2006/relationships/image" Target="../media/image7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1.png"/><Relationship Id="rId10" Type="http://schemas.openxmlformats.org/officeDocument/2006/relationships/oleObject" Target="../embeddings/oleObject5.bin"/><Relationship Id="rId4" Type="http://schemas.openxmlformats.org/officeDocument/2006/relationships/image" Target="../media/image5.wmf"/><Relationship Id="rId9" Type="http://schemas.openxmlformats.org/officeDocument/2006/relationships/image" Target="../media/image7.wmf"/><Relationship Id="rId1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audio" Target="../media/audio2.wav"/><Relationship Id="rId7" Type="http://schemas.openxmlformats.org/officeDocument/2006/relationships/image" Target="../media/image1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4.gif"/><Relationship Id="rId4" Type="http://schemas.openxmlformats.org/officeDocument/2006/relationships/audio" Target="../media/audio3.wav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27.png"/><Relationship Id="rId21" Type="http://schemas.openxmlformats.org/officeDocument/2006/relationships/image" Target="../media/image32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16" Type="http://schemas.openxmlformats.org/officeDocument/2006/relationships/image" Target="../media/image28.png"/><Relationship Id="rId20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19" Type="http://schemas.openxmlformats.org/officeDocument/2006/relationships/image" Target="../media/image30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18" Type="http://schemas.openxmlformats.org/officeDocument/2006/relationships/image" Target="../media/image6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" Type="http://schemas.openxmlformats.org/officeDocument/2006/relationships/image" Target="../media/image45.png"/><Relationship Id="rId16" Type="http://schemas.openxmlformats.org/officeDocument/2006/relationships/image" Target="../media/image59.png"/><Relationship Id="rId20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5" Type="http://schemas.openxmlformats.org/officeDocument/2006/relationships/image" Target="../media/image58.png"/><Relationship Id="rId10" Type="http://schemas.openxmlformats.org/officeDocument/2006/relationships/image" Target="../media/image53.png"/><Relationship Id="rId19" Type="http://schemas.openxmlformats.org/officeDocument/2006/relationships/image" Target="../media/image62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534988" y="577850"/>
            <a:ext cx="7847012" cy="65849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618444"/>
              </a:avLst>
            </a:prstTxWarp>
          </a:bodyPr>
          <a:lstStyle/>
          <a:p>
            <a:pPr algn="ctr"/>
            <a:endParaRPr lang="en-GB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BahamasBH"/>
            </a:endParaRPr>
          </a:p>
        </p:txBody>
      </p:sp>
      <p:pic>
        <p:nvPicPr>
          <p:cNvPr id="2051" name="Picture 3" descr="ringwrlmed2_b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533400"/>
            <a:ext cx="2362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WordArt 5"/>
          <p:cNvSpPr>
            <a:spLocks noChangeArrowheads="1" noChangeShapeType="1" noTextEdit="1"/>
          </p:cNvSpPr>
          <p:nvPr/>
        </p:nvSpPr>
        <p:spPr bwMode="auto">
          <a:xfrm>
            <a:off x="1981200" y="2362200"/>
            <a:ext cx="48006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Toán</a:t>
            </a:r>
          </a:p>
        </p:txBody>
      </p:sp>
      <p:pic>
        <p:nvPicPr>
          <p:cNvPr id="2053" name="Picture 8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6781800" y="-152400"/>
            <a:ext cx="2209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9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362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6858000" y="4495800"/>
            <a:ext cx="2290763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1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14300" y="4610100"/>
            <a:ext cx="2133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2" descr="j0236249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09800" y="1600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3" descr="j0236249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3800" y="18288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4" descr="j0236249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10200" y="1700213"/>
            <a:ext cx="91440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0" name="WordArt 16"/>
          <p:cNvSpPr>
            <a:spLocks noChangeArrowheads="1" noChangeShapeType="1" noTextEdit="1"/>
          </p:cNvSpPr>
          <p:nvPr/>
        </p:nvSpPr>
        <p:spPr bwMode="auto">
          <a:xfrm>
            <a:off x="1638300" y="4200525"/>
            <a:ext cx="58674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9050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PHÉP TRỪ PHÂN </a:t>
            </a:r>
            <a:r>
              <a:rPr lang="en-GB" sz="3600" kern="10" dirty="0" smtClean="0">
                <a:ln w="19050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SỐ (TT)</a:t>
            </a:r>
            <a:endParaRPr lang="en-GB" sz="3600" kern="10" dirty="0">
              <a:ln w="19050">
                <a:solidFill>
                  <a:srgbClr val="0000CC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752600"/>
            <a:ext cx="8763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Đúng điền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. Sai điền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vi-VN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 mỗi ô trống sau: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533400"/>
            <a:ext cx="8763000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vi-VN" sz="4000" dirty="0" smtClean="0">
                <a:latin typeface="Times New Roman" pitchFamily="18" charset="0"/>
                <a:cs typeface="Times New Roman" pitchFamily="18" charset="0"/>
              </a:rPr>
              <a:t>Củng cố: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2743200"/>
            <a:ext cx="8763000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Mỗi một câu hỏi, có 10 giây để suy nghĩ tìm đáp án. Kết thúc 10 giây, chat kết quả vào phần tin nhắn.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43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4438-7040-4290-96DC-C714234A47BA}" type="slidenum">
              <a:rPr lang="en-US"/>
              <a:pPr/>
              <a:t>11</a:t>
            </a:fld>
            <a:endParaRPr lang="en-US"/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096000" y="35052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5</a:t>
            </a:r>
          </a:p>
        </p:txBody>
      </p:sp>
      <p:sp>
        <p:nvSpPr>
          <p:cNvPr id="40964" name="WordArt 4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81000" cy="4095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4</a:t>
            </a:r>
          </a:p>
        </p:txBody>
      </p:sp>
      <p:sp>
        <p:nvSpPr>
          <p:cNvPr id="40965" name="WordArt 5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048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3</a:t>
            </a:r>
          </a:p>
        </p:txBody>
      </p:sp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2</a:t>
            </a:r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8001000" y="838200"/>
            <a:ext cx="1143000" cy="914400"/>
          </a:xfrm>
          <a:prstGeom prst="ellipse">
            <a:avLst/>
          </a:prstGeom>
          <a:noFill/>
          <a:ln w="76200" cmpd="tri">
            <a:solidFill>
              <a:srgbClr val="00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kx="3284103" algn="bl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968" name="WordArt 8"/>
          <p:cNvSpPr>
            <a:spLocks noChangeArrowheads="1" noChangeShapeType="1" noTextEdit="1"/>
          </p:cNvSpPr>
          <p:nvPr/>
        </p:nvSpPr>
        <p:spPr bwMode="auto">
          <a:xfrm>
            <a:off x="83820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1</a:t>
            </a:r>
          </a:p>
        </p:txBody>
      </p:sp>
      <p:sp>
        <p:nvSpPr>
          <p:cNvPr id="40969" name="WordArt 9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0</a:t>
            </a:r>
          </a:p>
        </p:txBody>
      </p:sp>
      <p:pic>
        <p:nvPicPr>
          <p:cNvPr id="40971" name="Picture 11" descr="j0336978[2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2077"/>
            <a:ext cx="9906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72" name="AutoShape 1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63000" y="6477000"/>
            <a:ext cx="381000" cy="381000"/>
          </a:xfrm>
          <a:prstGeom prst="actionButtonForwardNex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0973" name="ELPH230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ELPHRG01.wav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5181600" y="50292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4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0983" name="Oval 23"/>
          <p:cNvSpPr>
            <a:spLocks noChangeArrowheads="1"/>
          </p:cNvSpPr>
          <p:nvPr/>
        </p:nvSpPr>
        <p:spPr bwMode="auto">
          <a:xfrm>
            <a:off x="2667000" y="1295400"/>
            <a:ext cx="5715000" cy="34290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pic>
        <p:nvPicPr>
          <p:cNvPr id="40994" name="Picture 34" descr="4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81600"/>
            <a:ext cx="16002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7" name="Oval 37"/>
          <p:cNvSpPr>
            <a:spLocks noChangeArrowheads="1"/>
          </p:cNvSpPr>
          <p:nvPr/>
        </p:nvSpPr>
        <p:spPr bwMode="auto">
          <a:xfrm>
            <a:off x="8001000" y="838200"/>
            <a:ext cx="1143000" cy="914400"/>
          </a:xfrm>
          <a:prstGeom prst="ellipse">
            <a:avLst/>
          </a:prstGeom>
          <a:noFill/>
          <a:ln w="76200" cmpd="tri">
            <a:solidFill>
              <a:srgbClr val="00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kx="3284103" algn="bl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998" name="WordArt 38"/>
          <p:cNvSpPr>
            <a:spLocks noChangeArrowheads="1" noChangeShapeType="1" noTextEdit="1"/>
          </p:cNvSpPr>
          <p:nvPr/>
        </p:nvSpPr>
        <p:spPr bwMode="auto">
          <a:xfrm>
            <a:off x="83820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9</a:t>
            </a:r>
          </a:p>
        </p:txBody>
      </p:sp>
      <p:sp>
        <p:nvSpPr>
          <p:cNvPr id="40999" name="WordArt 39"/>
          <p:cNvSpPr>
            <a:spLocks noChangeArrowheads="1" noChangeShapeType="1" noTextEdit="1"/>
          </p:cNvSpPr>
          <p:nvPr/>
        </p:nvSpPr>
        <p:spPr bwMode="auto">
          <a:xfrm>
            <a:off x="8305800" y="1066800"/>
            <a:ext cx="6096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10</a:t>
            </a:r>
          </a:p>
        </p:txBody>
      </p:sp>
      <p:sp>
        <p:nvSpPr>
          <p:cNvPr id="41000" name="WordArt 40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8</a:t>
            </a:r>
          </a:p>
        </p:txBody>
      </p:sp>
      <p:sp>
        <p:nvSpPr>
          <p:cNvPr id="41001" name="WordArt 41"/>
          <p:cNvSpPr>
            <a:spLocks noChangeArrowheads="1" noChangeShapeType="1" noTextEdit="1"/>
          </p:cNvSpPr>
          <p:nvPr/>
        </p:nvSpPr>
        <p:spPr bwMode="auto">
          <a:xfrm>
            <a:off x="8305800" y="1066800"/>
            <a:ext cx="5334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6</a:t>
            </a:r>
          </a:p>
        </p:txBody>
      </p:sp>
      <p:sp>
        <p:nvSpPr>
          <p:cNvPr id="41002" name="WordArt 42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7</a:t>
            </a:r>
          </a:p>
        </p:txBody>
      </p:sp>
      <p:sp>
        <p:nvSpPr>
          <p:cNvPr id="41003" name="Text Box 43"/>
          <p:cNvSpPr txBox="1">
            <a:spLocks noChangeArrowheads="1"/>
          </p:cNvSpPr>
          <p:nvPr/>
        </p:nvSpPr>
        <p:spPr bwMode="auto">
          <a:xfrm>
            <a:off x="2133600" y="4572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08" name="Rectangle 48"/>
          <p:cNvSpPr>
            <a:spLocks noChangeArrowheads="1"/>
          </p:cNvSpPr>
          <p:nvPr/>
        </p:nvSpPr>
        <p:spPr bwMode="auto">
          <a:xfrm>
            <a:off x="5181600" y="4953000"/>
            <a:ext cx="838200" cy="771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vi-VN" sz="4400" dirty="0" smtClean="0">
                <a:solidFill>
                  <a:srgbClr val="FF3300"/>
                </a:solidFill>
              </a:rPr>
              <a:t>S</a:t>
            </a:r>
            <a:endParaRPr lang="en-US" sz="4400" dirty="0">
              <a:solidFill>
                <a:srgbClr val="FF3300"/>
              </a:solidFill>
            </a:endParaRPr>
          </a:p>
        </p:txBody>
      </p:sp>
      <p:grpSp>
        <p:nvGrpSpPr>
          <p:cNvPr id="41011" name="Group 51"/>
          <p:cNvGrpSpPr>
            <a:grpSpLocks/>
          </p:cNvGrpSpPr>
          <p:nvPr/>
        </p:nvGrpSpPr>
        <p:grpSpPr bwMode="auto">
          <a:xfrm>
            <a:off x="609600" y="2590800"/>
            <a:ext cx="1905000" cy="2362200"/>
            <a:chOff x="576" y="1824"/>
            <a:chExt cx="768" cy="1152"/>
          </a:xfrm>
        </p:grpSpPr>
        <p:sp>
          <p:nvSpPr>
            <p:cNvPr id="41009" name="AutoShape 49"/>
            <p:cNvSpPr>
              <a:spLocks noChangeArrowheads="1"/>
            </p:cNvSpPr>
            <p:nvPr/>
          </p:nvSpPr>
          <p:spPr bwMode="auto">
            <a:xfrm>
              <a:off x="576" y="1824"/>
              <a:ext cx="768" cy="720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505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  <a:p>
              <a:pPr algn="ctr"/>
              <a:r>
                <a:rPr lang="en-US" sz="2400"/>
                <a:t>Hết giờ</a:t>
              </a:r>
            </a:p>
            <a:p>
              <a:pPr algn="ctr"/>
              <a:endParaRPr lang="en-US" sz="2400"/>
            </a:p>
          </p:txBody>
        </p:sp>
        <p:sp>
          <p:nvSpPr>
            <p:cNvPr id="41010" name="Line 50"/>
            <p:cNvSpPr>
              <a:spLocks noChangeShapeType="1"/>
            </p:cNvSpPr>
            <p:nvPr/>
          </p:nvSpPr>
          <p:spPr bwMode="auto">
            <a:xfrm>
              <a:off x="576" y="1968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9" name="Picture 34" descr="questionbig_w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34778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152400" y="76200"/>
            <a:ext cx="8763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Đúng điền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. Sai điền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vi-VN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 mỗi ô trống sau: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581400" y="2525857"/>
                <a:ext cx="4267200" cy="789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vi-VN" sz="3200" dirty="0" smtClean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sz="3200" dirty="0" smtClean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10 −3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12 −4 </m:t>
                        </m:r>
                      </m:den>
                    </m:f>
                  </m:oMath>
                </a14:m>
                <a:r>
                  <a:rPr lang="vi-VN" sz="32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vi-VN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525857"/>
                <a:ext cx="4267200" cy="789383"/>
              </a:xfrm>
              <a:prstGeom prst="rect">
                <a:avLst/>
              </a:prstGeom>
              <a:blipFill rotWithShape="1">
                <a:blip r:embed="rId12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841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m thanh 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m thanh 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40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410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m thanh 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1000"/>
                                        <p:tgtEl>
                                          <p:spTgt spid="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41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4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99307E-6 L 0.18959 4.99307E-6 C 0.27431 4.99307E-6 0.37917 -0.0178 0.37917 -0.03191 L 0.37917 -0.06381 " pathEditMode="relative" rAng="0" ptsTypes="FfFF">
                                      <p:cBhvr>
                                        <p:cTn id="109" dur="2000" fill="hold"/>
                                        <p:tgtEl>
                                          <p:spTgt spid="409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-3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09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0" dur="3992" fill="hold"/>
                                        <p:tgtEl>
                                          <p:spTgt spid="409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73"/>
                  </p:tgtEl>
                </p:cond>
              </p:nextCondLst>
            </p:seq>
            <p:audio>
              <p:cMediaNode>
                <p:cTn id="1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973"/>
                </p:tgtEl>
              </p:cMediaNode>
            </p:audio>
          </p:childTnLst>
        </p:cTn>
      </p:par>
    </p:tnLst>
    <p:bldLst>
      <p:bldP spid="40963" grpId="0" animBg="1"/>
      <p:bldP spid="40963" grpId="1" animBg="1"/>
      <p:bldP spid="40964" grpId="0" animBg="1"/>
      <p:bldP spid="40964" grpId="1" animBg="1"/>
      <p:bldP spid="40965" grpId="0" animBg="1"/>
      <p:bldP spid="40965" grpId="1" animBg="1"/>
      <p:bldP spid="40966" grpId="0" animBg="1"/>
      <p:bldP spid="40966" grpId="1" animBg="1"/>
      <p:bldP spid="40967" grpId="0" animBg="1"/>
      <p:bldP spid="40967" grpId="1" animBg="1"/>
      <p:bldP spid="40968" grpId="0" animBg="1"/>
      <p:bldP spid="40968" grpId="1" animBg="1"/>
      <p:bldP spid="40969" grpId="0" animBg="1"/>
      <p:bldP spid="40969" grpId="1" animBg="1"/>
      <p:bldP spid="40982" grpId="0" animBg="1"/>
      <p:bldP spid="40983" grpId="0" animBg="1"/>
      <p:bldP spid="40997" grpId="0" animBg="1"/>
      <p:bldP spid="40997" grpId="1" animBg="1"/>
      <p:bldP spid="40998" grpId="0" animBg="1"/>
      <p:bldP spid="40998" grpId="1" animBg="1"/>
      <p:bldP spid="40999" grpId="0" animBg="1"/>
      <p:bldP spid="40999" grpId="1" animBg="1"/>
      <p:bldP spid="41000" grpId="0" animBg="1"/>
      <p:bldP spid="41000" grpId="1" animBg="1"/>
      <p:bldP spid="41001" grpId="0" animBg="1"/>
      <p:bldP spid="41001" grpId="1" animBg="1"/>
      <p:bldP spid="41002" grpId="0" animBg="1"/>
      <p:bldP spid="41002" grpId="1" animBg="1"/>
      <p:bldP spid="4100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4438-7040-4290-96DC-C714234A47BA}" type="slidenum">
              <a:rPr lang="en-US"/>
              <a:pPr/>
              <a:t>12</a:t>
            </a:fld>
            <a:endParaRPr lang="en-US"/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096000" y="35052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5</a:t>
            </a:r>
          </a:p>
        </p:txBody>
      </p:sp>
      <p:sp>
        <p:nvSpPr>
          <p:cNvPr id="40964" name="WordArt 4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81000" cy="4095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4</a:t>
            </a:r>
          </a:p>
        </p:txBody>
      </p:sp>
      <p:sp>
        <p:nvSpPr>
          <p:cNvPr id="40965" name="WordArt 5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048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3</a:t>
            </a:r>
          </a:p>
        </p:txBody>
      </p:sp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2</a:t>
            </a:r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8001000" y="838200"/>
            <a:ext cx="1143000" cy="914400"/>
          </a:xfrm>
          <a:prstGeom prst="ellipse">
            <a:avLst/>
          </a:prstGeom>
          <a:noFill/>
          <a:ln w="76200" cmpd="tri">
            <a:solidFill>
              <a:srgbClr val="00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kx="3284103" algn="bl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968" name="WordArt 8"/>
          <p:cNvSpPr>
            <a:spLocks noChangeArrowheads="1" noChangeShapeType="1" noTextEdit="1"/>
          </p:cNvSpPr>
          <p:nvPr/>
        </p:nvSpPr>
        <p:spPr bwMode="auto">
          <a:xfrm>
            <a:off x="83820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1</a:t>
            </a:r>
          </a:p>
        </p:txBody>
      </p:sp>
      <p:sp>
        <p:nvSpPr>
          <p:cNvPr id="40969" name="WordArt 9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0</a:t>
            </a:r>
          </a:p>
        </p:txBody>
      </p:sp>
      <p:pic>
        <p:nvPicPr>
          <p:cNvPr id="40971" name="Picture 11" descr="j0336978[2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2077"/>
            <a:ext cx="9906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72" name="AutoShape 1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63000" y="6477000"/>
            <a:ext cx="381000" cy="381000"/>
          </a:xfrm>
          <a:prstGeom prst="actionButtonForwardNex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0973" name="ELPH230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ELPHRG01.wav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5181600" y="50292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4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0983" name="Oval 23"/>
          <p:cNvSpPr>
            <a:spLocks noChangeArrowheads="1"/>
          </p:cNvSpPr>
          <p:nvPr/>
        </p:nvSpPr>
        <p:spPr bwMode="auto">
          <a:xfrm>
            <a:off x="2705100" y="1295400"/>
            <a:ext cx="5715000" cy="34290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pic>
        <p:nvPicPr>
          <p:cNvPr id="40994" name="Picture 34" descr="4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81600"/>
            <a:ext cx="16002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7" name="Oval 37"/>
          <p:cNvSpPr>
            <a:spLocks noChangeArrowheads="1"/>
          </p:cNvSpPr>
          <p:nvPr/>
        </p:nvSpPr>
        <p:spPr bwMode="auto">
          <a:xfrm>
            <a:off x="8001000" y="838200"/>
            <a:ext cx="1143000" cy="914400"/>
          </a:xfrm>
          <a:prstGeom prst="ellipse">
            <a:avLst/>
          </a:prstGeom>
          <a:noFill/>
          <a:ln w="76200" cmpd="tri">
            <a:solidFill>
              <a:srgbClr val="00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kx="3284103" algn="bl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998" name="WordArt 38"/>
          <p:cNvSpPr>
            <a:spLocks noChangeArrowheads="1" noChangeShapeType="1" noTextEdit="1"/>
          </p:cNvSpPr>
          <p:nvPr/>
        </p:nvSpPr>
        <p:spPr bwMode="auto">
          <a:xfrm>
            <a:off x="83820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9</a:t>
            </a:r>
          </a:p>
        </p:txBody>
      </p:sp>
      <p:sp>
        <p:nvSpPr>
          <p:cNvPr id="40999" name="WordArt 39"/>
          <p:cNvSpPr>
            <a:spLocks noChangeArrowheads="1" noChangeShapeType="1" noTextEdit="1"/>
          </p:cNvSpPr>
          <p:nvPr/>
        </p:nvSpPr>
        <p:spPr bwMode="auto">
          <a:xfrm>
            <a:off x="8305800" y="1066800"/>
            <a:ext cx="6096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10</a:t>
            </a:r>
          </a:p>
        </p:txBody>
      </p:sp>
      <p:sp>
        <p:nvSpPr>
          <p:cNvPr id="41000" name="WordArt 40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8</a:t>
            </a:r>
          </a:p>
        </p:txBody>
      </p:sp>
      <p:sp>
        <p:nvSpPr>
          <p:cNvPr id="41001" name="WordArt 41"/>
          <p:cNvSpPr>
            <a:spLocks noChangeArrowheads="1" noChangeShapeType="1" noTextEdit="1"/>
          </p:cNvSpPr>
          <p:nvPr/>
        </p:nvSpPr>
        <p:spPr bwMode="auto">
          <a:xfrm>
            <a:off x="8305800" y="1066800"/>
            <a:ext cx="5334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6</a:t>
            </a:r>
          </a:p>
        </p:txBody>
      </p:sp>
      <p:sp>
        <p:nvSpPr>
          <p:cNvPr id="41002" name="WordArt 42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7</a:t>
            </a:r>
          </a:p>
        </p:txBody>
      </p:sp>
      <p:sp>
        <p:nvSpPr>
          <p:cNvPr id="41003" name="Text Box 43"/>
          <p:cNvSpPr txBox="1">
            <a:spLocks noChangeArrowheads="1"/>
          </p:cNvSpPr>
          <p:nvPr/>
        </p:nvSpPr>
        <p:spPr bwMode="auto">
          <a:xfrm>
            <a:off x="2133600" y="4572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08" name="Rectangle 48"/>
          <p:cNvSpPr>
            <a:spLocks noChangeArrowheads="1"/>
          </p:cNvSpPr>
          <p:nvPr/>
        </p:nvSpPr>
        <p:spPr bwMode="auto">
          <a:xfrm>
            <a:off x="5181600" y="4953000"/>
            <a:ext cx="838200" cy="771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3300"/>
                </a:solidFill>
              </a:rPr>
              <a:t>Đ</a:t>
            </a:r>
          </a:p>
        </p:txBody>
      </p:sp>
      <p:grpSp>
        <p:nvGrpSpPr>
          <p:cNvPr id="41011" name="Group 51"/>
          <p:cNvGrpSpPr>
            <a:grpSpLocks/>
          </p:cNvGrpSpPr>
          <p:nvPr/>
        </p:nvGrpSpPr>
        <p:grpSpPr bwMode="auto">
          <a:xfrm>
            <a:off x="609600" y="2590800"/>
            <a:ext cx="1905000" cy="2362200"/>
            <a:chOff x="576" y="1824"/>
            <a:chExt cx="768" cy="1152"/>
          </a:xfrm>
        </p:grpSpPr>
        <p:sp>
          <p:nvSpPr>
            <p:cNvPr id="41009" name="AutoShape 49"/>
            <p:cNvSpPr>
              <a:spLocks noChangeArrowheads="1"/>
            </p:cNvSpPr>
            <p:nvPr/>
          </p:nvSpPr>
          <p:spPr bwMode="auto">
            <a:xfrm>
              <a:off x="576" y="1824"/>
              <a:ext cx="768" cy="720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505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  <a:p>
              <a:pPr algn="ctr"/>
              <a:r>
                <a:rPr lang="en-US" sz="2400" dirty="0" err="1"/>
                <a:t>Hết</a:t>
              </a:r>
              <a:r>
                <a:rPr lang="en-US" sz="2400" dirty="0"/>
                <a:t> </a:t>
              </a:r>
              <a:r>
                <a:rPr lang="en-US" sz="2400" dirty="0" err="1"/>
                <a:t>giờ</a:t>
              </a:r>
              <a:endParaRPr lang="en-US" sz="2400" dirty="0"/>
            </a:p>
            <a:p>
              <a:pPr algn="ctr"/>
              <a:endParaRPr lang="en-US" sz="2400" dirty="0"/>
            </a:p>
          </p:txBody>
        </p:sp>
        <p:sp>
          <p:nvSpPr>
            <p:cNvPr id="41010" name="Line 50"/>
            <p:cNvSpPr>
              <a:spLocks noChangeShapeType="1"/>
            </p:cNvSpPr>
            <p:nvPr/>
          </p:nvSpPr>
          <p:spPr bwMode="auto">
            <a:xfrm>
              <a:off x="576" y="1968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9" name="Picture 34" descr="questionbig_w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34778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152400" y="76200"/>
            <a:ext cx="8763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Đúng điền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. Sai điền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vi-VN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 mỗi ô trống sau: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581400" y="2525857"/>
                <a:ext cx="4267200" cy="7911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vi-VN" sz="3200" dirty="0" smtClean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sz="3200" dirty="0" smtClean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10 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12 </m:t>
                        </m:r>
                      </m:den>
                    </m:f>
                  </m:oMath>
                </a14:m>
                <a:r>
                  <a:rPr lang="vi-VN" sz="3200" dirty="0" smtClean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dirty="0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vi-VN" sz="3200" b="0" i="1" dirty="0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vi-VN" sz="32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vi-VN" sz="3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525857"/>
                <a:ext cx="4267200" cy="791114"/>
              </a:xfrm>
              <a:prstGeom prst="rect">
                <a:avLst/>
              </a:prstGeom>
              <a:blipFill rotWithShape="1">
                <a:blip r:embed="rId1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298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m thanh 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m thanh 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40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410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m thanh 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1000"/>
                                        <p:tgtEl>
                                          <p:spTgt spid="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41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4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99307E-6 L 0.18959 4.99307E-6 C 0.27431 4.99307E-6 0.37917 -0.0178 0.37917 -0.03191 L 0.37917 -0.06381 " pathEditMode="relative" rAng="0" ptsTypes="FfFF">
                                      <p:cBhvr>
                                        <p:cTn id="109" dur="2000" fill="hold"/>
                                        <p:tgtEl>
                                          <p:spTgt spid="409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-3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09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0" dur="3992" fill="hold"/>
                                        <p:tgtEl>
                                          <p:spTgt spid="409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73"/>
                  </p:tgtEl>
                </p:cond>
              </p:nextCondLst>
            </p:seq>
            <p:audio>
              <p:cMediaNode>
                <p:cTn id="1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973"/>
                </p:tgtEl>
              </p:cMediaNode>
            </p:audio>
          </p:childTnLst>
        </p:cTn>
      </p:par>
    </p:tnLst>
    <p:bldLst>
      <p:bldP spid="40963" grpId="0" animBg="1"/>
      <p:bldP spid="40963" grpId="1" animBg="1"/>
      <p:bldP spid="40964" grpId="0" animBg="1"/>
      <p:bldP spid="40964" grpId="1" animBg="1"/>
      <p:bldP spid="40965" grpId="0" animBg="1"/>
      <p:bldP spid="40965" grpId="1" animBg="1"/>
      <p:bldP spid="40966" grpId="0" animBg="1"/>
      <p:bldP spid="40966" grpId="1" animBg="1"/>
      <p:bldP spid="40967" grpId="0" animBg="1"/>
      <p:bldP spid="40967" grpId="1" animBg="1"/>
      <p:bldP spid="40968" grpId="0" animBg="1"/>
      <p:bldP spid="40968" grpId="1" animBg="1"/>
      <p:bldP spid="40969" grpId="0" animBg="1"/>
      <p:bldP spid="40969" grpId="1" animBg="1"/>
      <p:bldP spid="40982" grpId="0" animBg="1"/>
      <p:bldP spid="40983" grpId="0" animBg="1"/>
      <p:bldP spid="40997" grpId="0" animBg="1"/>
      <p:bldP spid="40997" grpId="1" animBg="1"/>
      <p:bldP spid="40998" grpId="0" animBg="1"/>
      <p:bldP spid="40998" grpId="1" animBg="1"/>
      <p:bldP spid="40999" grpId="0" animBg="1"/>
      <p:bldP spid="40999" grpId="1" animBg="1"/>
      <p:bldP spid="41000" grpId="0" animBg="1"/>
      <p:bldP spid="41000" grpId="1" animBg="1"/>
      <p:bldP spid="41001" grpId="0" animBg="1"/>
      <p:bldP spid="41001" grpId="1" animBg="1"/>
      <p:bldP spid="41002" grpId="0" animBg="1"/>
      <p:bldP spid="41002" grpId="1" animBg="1"/>
      <p:bldP spid="4100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905000" y="1066800"/>
            <a:ext cx="57896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 và dặn dò: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81000" y="1836737"/>
            <a:ext cx="86106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c+d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2/SGK/Tr130; VBT/Tr40.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(tr131)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90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2"/>
          <p:cNvSpPr>
            <a:spLocks noChangeArrowheads="1" noChangeShapeType="1" noTextEdit="1"/>
          </p:cNvSpPr>
          <p:nvPr/>
        </p:nvSpPr>
        <p:spPr bwMode="auto">
          <a:xfrm>
            <a:off x="990600" y="838200"/>
            <a:ext cx="7772400" cy="1636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Giờ học kết thúc.</a:t>
            </a:r>
          </a:p>
        </p:txBody>
      </p:sp>
      <p:sp>
        <p:nvSpPr>
          <p:cNvPr id="19459" name="WordArt 3"/>
          <p:cNvSpPr>
            <a:spLocks noChangeArrowheads="1" noChangeShapeType="1" noTextEdit="1"/>
          </p:cNvSpPr>
          <p:nvPr/>
        </p:nvSpPr>
        <p:spPr bwMode="auto">
          <a:xfrm>
            <a:off x="304800" y="4114800"/>
            <a:ext cx="8534400" cy="2057400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CHÚC CÁC EM  CHĂM NGOAN,HỌC GIỎI!</a:t>
            </a:r>
          </a:p>
        </p:txBody>
      </p:sp>
      <p:pic>
        <p:nvPicPr>
          <p:cNvPr id="19460" name="Picture 4" descr="hoa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3008313"/>
            <a:ext cx="2200275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 descr="hoa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3008313"/>
            <a:ext cx="2200275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 descr="hoa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3008313"/>
            <a:ext cx="2200275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zeichen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62647"/>
            <a:ext cx="1554162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loud Callout 2"/>
          <p:cNvSpPr/>
          <p:nvPr/>
        </p:nvSpPr>
        <p:spPr>
          <a:xfrm>
            <a:off x="2099145" y="362447"/>
            <a:ext cx="5410201" cy="2971800"/>
          </a:xfrm>
          <a:prstGeom prst="cloudCallout">
            <a:avLst>
              <a:gd name="adj1" fmla="val 55827"/>
              <a:gd name="adj2" fmla="val -40491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Muốn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trừ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hai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phân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số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cùng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mẫu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số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ta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làm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thế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nào</a:t>
            </a:r>
            <a:r>
              <a:rPr lang="en-US" altLang="ja-JP" sz="32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?</a:t>
            </a:r>
          </a:p>
          <a:p>
            <a:pPr algn="ctr">
              <a:spcBef>
                <a:spcPct val="50000"/>
              </a:spcBef>
            </a:pPr>
            <a:r>
              <a:rPr lang="en-US" sz="3200" dirty="0" err="1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Lấy</a:t>
            </a:r>
            <a:r>
              <a:rPr lang="en-US" sz="32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ví</a:t>
            </a:r>
            <a:r>
              <a:rPr lang="en-US" sz="32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dụ</a:t>
            </a:r>
            <a:endParaRPr lang="en-US" sz="32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29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85800"/>
            <a:ext cx="85344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TOÁN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 TRỪ PHÂN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(tiếp theo)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Mục tiêu: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N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hận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biết phép trừ hai phân số khác mẫu số.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Biết trừ hai phân số khác mẫu số.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Củng cố về phép trừ hai phân số cùng mẫu số.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Vận dụng giải bài tập.</a:t>
            </a:r>
          </a:p>
        </p:txBody>
      </p:sp>
    </p:spTree>
    <p:extLst>
      <p:ext uri="{BB962C8B-B14F-4D97-AF65-F5344CB8AC3E}">
        <p14:creationId xmlns:p14="http://schemas.microsoft.com/office/powerpoint/2010/main" val="114032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39088" y="183554"/>
            <a:ext cx="891377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400" b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vi-VN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7122353"/>
              </p:ext>
            </p:extLst>
          </p:nvPr>
        </p:nvGraphicFramePr>
        <p:xfrm>
          <a:off x="3594622" y="88464"/>
          <a:ext cx="304800" cy="70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16" name="Equation" r:id="rId3" imgW="152334" imgH="393529" progId="Equation.3">
                  <p:embed/>
                </p:oleObj>
              </mc:Choice>
              <mc:Fallback>
                <p:oleObj name="Equation" r:id="rId3" imgW="152334" imgH="393529" progId="Equation.3">
                  <p:embed/>
                  <p:pic>
                    <p:nvPicPr>
                      <p:cNvPr id="0" name="Picture 2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622" y="88464"/>
                        <a:ext cx="304800" cy="705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1851656"/>
              </p:ext>
            </p:extLst>
          </p:nvPr>
        </p:nvGraphicFramePr>
        <p:xfrm>
          <a:off x="8035786" y="88464"/>
          <a:ext cx="457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17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0" name="Picture 2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5786" y="88464"/>
                        <a:ext cx="457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979198"/>
              </p:ext>
            </p:extLst>
          </p:nvPr>
        </p:nvGraphicFramePr>
        <p:xfrm>
          <a:off x="3974035" y="1257701"/>
          <a:ext cx="382587" cy="735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18" name="Equation" r:id="rId7" imgW="152334" imgH="393529" progId="Equation.3">
                  <p:embed/>
                </p:oleObj>
              </mc:Choice>
              <mc:Fallback>
                <p:oleObj name="Equation" r:id="rId7" imgW="152334" imgH="393529" progId="Equation.3">
                  <p:embed/>
                  <p:pic>
                    <p:nvPicPr>
                      <p:cNvPr id="0" name="Picture 2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4035" y="1257701"/>
                        <a:ext cx="382587" cy="7357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79922" y="1303199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:         -               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015118"/>
              </p:ext>
            </p:extLst>
          </p:nvPr>
        </p:nvGraphicFramePr>
        <p:xfrm>
          <a:off x="4737622" y="1241183"/>
          <a:ext cx="382588" cy="752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19" name="Equation" r:id="rId8" imgW="152334" imgH="393529" progId="Equation.3">
                  <p:embed/>
                </p:oleObj>
              </mc:Choice>
              <mc:Fallback>
                <p:oleObj name="Equation" r:id="rId8" imgW="152334" imgH="393529" progId="Equation.3">
                  <p:embed/>
                  <p:pic>
                    <p:nvPicPr>
                      <p:cNvPr id="0" name="Picture 2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7622" y="1241183"/>
                        <a:ext cx="382588" cy="7522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194822" y="1347592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= ?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848065"/>
              </p:ext>
            </p:extLst>
          </p:nvPr>
        </p:nvGraphicFramePr>
        <p:xfrm>
          <a:off x="1681655" y="2640659"/>
          <a:ext cx="2202196" cy="7244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20" name="Equation" r:id="rId10" imgW="901309" imgH="393529" progId="Equation.3">
                  <p:embed/>
                </p:oleObj>
              </mc:Choice>
              <mc:Fallback>
                <p:oleObj name="Equation" r:id="rId10" imgW="901309" imgH="393529" progId="Equation.3">
                  <p:embed/>
                  <p:pic>
                    <p:nvPicPr>
                      <p:cNvPr id="0" name="Picture 2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1655" y="2640659"/>
                        <a:ext cx="2202196" cy="7244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03835"/>
              </p:ext>
            </p:extLst>
          </p:nvPr>
        </p:nvGraphicFramePr>
        <p:xfrm>
          <a:off x="4627124" y="2607529"/>
          <a:ext cx="2202196" cy="757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21" name="Equation" r:id="rId12" imgW="901309" imgH="393529" progId="Equation.3">
                  <p:embed/>
                </p:oleObj>
              </mc:Choice>
              <mc:Fallback>
                <p:oleObj name="Equation" r:id="rId12" imgW="901309" imgH="393529" progId="Equation.3">
                  <p:embed/>
                  <p:pic>
                    <p:nvPicPr>
                      <p:cNvPr id="0" name="Picture 2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7124" y="2607529"/>
                        <a:ext cx="2202196" cy="7575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943154" y="2679264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10"/>
          <p:cNvSpPr txBox="1">
            <a:spLocks noChangeArrowheads="1"/>
          </p:cNvSpPr>
          <p:nvPr/>
        </p:nvSpPr>
        <p:spPr bwMode="auto">
          <a:xfrm>
            <a:off x="18854" y="1993464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* Quy đồng mẫu số hai phân số: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148968" y="3441264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* Trừ hai phân số: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11186" y="3892734"/>
                <a:ext cx="829073" cy="7475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0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0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vi-VN" sz="30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0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0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1186" y="3892734"/>
                <a:ext cx="829073" cy="747577"/>
              </a:xfrm>
              <a:prstGeom prst="rect">
                <a:avLst/>
              </a:prstGeom>
              <a:blipFill rotWithShape="1">
                <a:blip r:embed="rId1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2514417" y="3908520"/>
                <a:ext cx="1465466" cy="7481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000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000" i="1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vi-VN" sz="3000" i="1">
                            <a:solidFill>
                              <a:srgbClr val="0033CC"/>
                            </a:solidFill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000" i="1">
                            <a:solidFill>
                              <a:srgbClr val="0033CC"/>
                            </a:solidFill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vi-VN" sz="3000" dirty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000" i="1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vi-VN" sz="3000" i="1">
                            <a:solidFill>
                              <a:srgbClr val="0033CC"/>
                            </a:solidFill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vi-VN" sz="3000" i="1">
                            <a:solidFill>
                              <a:srgbClr val="0033CC"/>
                            </a:solidFill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000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417" y="3908520"/>
                <a:ext cx="1465466" cy="748154"/>
              </a:xfrm>
              <a:prstGeom prst="rect">
                <a:avLst/>
              </a:prstGeom>
              <a:blipFill rotWithShape="1">
                <a:blip r:embed="rId15"/>
                <a:stretch>
                  <a:fillRect l="-9544" b="-10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3943154" y="3910997"/>
                <a:ext cx="821059" cy="7481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000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000" i="1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vi-VN" sz="3000" i="1">
                            <a:solidFill>
                              <a:srgbClr val="0033CC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000" i="1">
                            <a:solidFill>
                              <a:srgbClr val="0033CC"/>
                            </a:solidFill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000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154" y="3910997"/>
                <a:ext cx="821059" cy="748154"/>
              </a:xfrm>
              <a:prstGeom prst="rect">
                <a:avLst/>
              </a:prstGeom>
              <a:blipFill rotWithShape="1">
                <a:blip r:embed="rId16"/>
                <a:stretch>
                  <a:fillRect l="-17778"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37"/>
          <p:cNvSpPr txBox="1">
            <a:spLocks noChangeArrowheads="1"/>
          </p:cNvSpPr>
          <p:nvPr/>
        </p:nvSpPr>
        <p:spPr bwMode="auto">
          <a:xfrm>
            <a:off x="252574" y="4812864"/>
            <a:ext cx="868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 Box 37"/>
          <p:cNvSpPr txBox="1">
            <a:spLocks noChangeArrowheads="1"/>
          </p:cNvSpPr>
          <p:nvPr/>
        </p:nvSpPr>
        <p:spPr bwMode="auto">
          <a:xfrm>
            <a:off x="302270" y="4739597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861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  <p:bldP spid="57" grpId="0"/>
      <p:bldP spid="58" grpId="0"/>
      <p:bldP spid="18" grpId="0" animBg="1"/>
      <p:bldP spid="19" grpId="0"/>
      <p:bldP spid="20" grpId="0"/>
      <p:bldP spid="59" grpId="0"/>
      <p:bldP spid="59" grpId="1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6677" y="52724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Hết giờ</a:t>
            </a:r>
          </a:p>
        </p:txBody>
      </p:sp>
      <p:sp>
        <p:nvSpPr>
          <p:cNvPr id="5" name="Rectangle 4"/>
          <p:cNvSpPr/>
          <p:nvPr/>
        </p:nvSpPr>
        <p:spPr>
          <a:xfrm>
            <a:off x="6236677" y="5805854"/>
            <a:ext cx="2895600" cy="990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465277" y="58820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2055" name="TextBox 7"/>
          <p:cNvSpPr txBox="1">
            <a:spLocks noChangeArrowheads="1"/>
          </p:cNvSpPr>
          <p:nvPr/>
        </p:nvSpPr>
        <p:spPr bwMode="auto">
          <a:xfrm>
            <a:off x="7324115" y="5764579"/>
            <a:ext cx="304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5400">
                <a:solidFill>
                  <a:schemeClr val="bg1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6465277" y="58820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6236677" y="52724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Thời gian còn lại ...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6236677" y="5257800"/>
            <a:ext cx="28956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Bắt đầu tính giờ</a:t>
            </a:r>
          </a:p>
        </p:txBody>
      </p:sp>
      <p:sp>
        <p:nvSpPr>
          <p:cNvPr id="197" name="Rounded Rectangle 19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198" name="Rounded Rectangle 197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59</a:t>
            </a:r>
          </a:p>
        </p:txBody>
      </p:sp>
      <p:sp>
        <p:nvSpPr>
          <p:cNvPr id="199" name="Rounded Rectangle 198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58</a:t>
            </a:r>
          </a:p>
        </p:txBody>
      </p:sp>
      <p:sp>
        <p:nvSpPr>
          <p:cNvPr id="200" name="Rounded Rectangle 199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57</a:t>
            </a:r>
          </a:p>
        </p:txBody>
      </p:sp>
      <p:sp>
        <p:nvSpPr>
          <p:cNvPr id="201" name="Rounded Rectangle 200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56</a:t>
            </a:r>
          </a:p>
        </p:txBody>
      </p:sp>
      <p:sp>
        <p:nvSpPr>
          <p:cNvPr id="202" name="Rounded Rectangle 201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55</a:t>
            </a:r>
          </a:p>
        </p:txBody>
      </p:sp>
      <p:sp>
        <p:nvSpPr>
          <p:cNvPr id="203" name="Rounded Rectangle 202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54</a:t>
            </a:r>
          </a:p>
        </p:txBody>
      </p:sp>
      <p:sp>
        <p:nvSpPr>
          <p:cNvPr id="204" name="Rounded Rectangle 20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53</a:t>
            </a:r>
          </a:p>
        </p:txBody>
      </p:sp>
      <p:sp>
        <p:nvSpPr>
          <p:cNvPr id="205" name="Rounded Rectangle 204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52</a:t>
            </a:r>
          </a:p>
        </p:txBody>
      </p:sp>
      <p:sp>
        <p:nvSpPr>
          <p:cNvPr id="206" name="Rounded Rectangle 205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51</a:t>
            </a:r>
          </a:p>
        </p:txBody>
      </p:sp>
      <p:sp>
        <p:nvSpPr>
          <p:cNvPr id="207" name="Rounded Rectangle 20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50</a:t>
            </a:r>
          </a:p>
        </p:txBody>
      </p:sp>
      <p:sp>
        <p:nvSpPr>
          <p:cNvPr id="208" name="Rounded Rectangle 207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49</a:t>
            </a:r>
          </a:p>
        </p:txBody>
      </p:sp>
      <p:sp>
        <p:nvSpPr>
          <p:cNvPr id="210" name="Rounded Rectangle 209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48</a:t>
            </a:r>
          </a:p>
        </p:txBody>
      </p:sp>
      <p:sp>
        <p:nvSpPr>
          <p:cNvPr id="211" name="Rounded Rectangle 210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47</a:t>
            </a:r>
          </a:p>
        </p:txBody>
      </p:sp>
      <p:sp>
        <p:nvSpPr>
          <p:cNvPr id="212" name="Rounded Rectangle 211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46</a:t>
            </a:r>
          </a:p>
        </p:txBody>
      </p:sp>
      <p:sp>
        <p:nvSpPr>
          <p:cNvPr id="213" name="Rounded Rectangle 212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45</a:t>
            </a:r>
          </a:p>
        </p:txBody>
      </p:sp>
      <p:sp>
        <p:nvSpPr>
          <p:cNvPr id="214" name="Rounded Rectangle 21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44</a:t>
            </a:r>
          </a:p>
        </p:txBody>
      </p:sp>
      <p:sp>
        <p:nvSpPr>
          <p:cNvPr id="215" name="Rounded Rectangle 214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43</a:t>
            </a:r>
          </a:p>
        </p:txBody>
      </p:sp>
      <p:sp>
        <p:nvSpPr>
          <p:cNvPr id="216" name="Rounded Rectangle 215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42</a:t>
            </a:r>
          </a:p>
        </p:txBody>
      </p:sp>
      <p:sp>
        <p:nvSpPr>
          <p:cNvPr id="217" name="Rounded Rectangle 21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41</a:t>
            </a:r>
          </a:p>
        </p:txBody>
      </p:sp>
      <p:sp>
        <p:nvSpPr>
          <p:cNvPr id="218" name="Rounded Rectangle 217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40</a:t>
            </a:r>
          </a:p>
        </p:txBody>
      </p:sp>
      <p:sp>
        <p:nvSpPr>
          <p:cNvPr id="219" name="Rounded Rectangle 218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39</a:t>
            </a:r>
          </a:p>
        </p:txBody>
      </p:sp>
      <p:sp>
        <p:nvSpPr>
          <p:cNvPr id="220" name="Rounded Rectangle 219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38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37</a:t>
            </a:r>
          </a:p>
        </p:txBody>
      </p:sp>
      <p:sp>
        <p:nvSpPr>
          <p:cNvPr id="222" name="Rounded Rectangle 221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36</a:t>
            </a:r>
          </a:p>
        </p:txBody>
      </p:sp>
      <p:sp>
        <p:nvSpPr>
          <p:cNvPr id="223" name="Rounded Rectangle 222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35</a:t>
            </a:r>
          </a:p>
        </p:txBody>
      </p:sp>
      <p:sp>
        <p:nvSpPr>
          <p:cNvPr id="224" name="Rounded Rectangle 22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34</a:t>
            </a:r>
          </a:p>
        </p:txBody>
      </p:sp>
      <p:sp>
        <p:nvSpPr>
          <p:cNvPr id="225" name="Rounded Rectangle 224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33</a:t>
            </a:r>
          </a:p>
        </p:txBody>
      </p:sp>
      <p:sp>
        <p:nvSpPr>
          <p:cNvPr id="226" name="Rounded Rectangle 225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32</a:t>
            </a:r>
          </a:p>
        </p:txBody>
      </p:sp>
      <p:sp>
        <p:nvSpPr>
          <p:cNvPr id="227" name="Rounded Rectangle 22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31</a:t>
            </a:r>
          </a:p>
        </p:txBody>
      </p:sp>
      <p:sp>
        <p:nvSpPr>
          <p:cNvPr id="228" name="Rounded Rectangle 227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30</a:t>
            </a:r>
          </a:p>
        </p:txBody>
      </p:sp>
      <p:sp>
        <p:nvSpPr>
          <p:cNvPr id="229" name="Rounded Rectangle 228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29</a:t>
            </a:r>
          </a:p>
        </p:txBody>
      </p:sp>
      <p:sp>
        <p:nvSpPr>
          <p:cNvPr id="230" name="Rounded Rectangle 229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28</a:t>
            </a:r>
          </a:p>
        </p:txBody>
      </p:sp>
      <p:sp>
        <p:nvSpPr>
          <p:cNvPr id="231" name="Rounded Rectangle 230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27</a:t>
            </a:r>
          </a:p>
        </p:txBody>
      </p:sp>
      <p:sp>
        <p:nvSpPr>
          <p:cNvPr id="232" name="Rounded Rectangle 231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26</a:t>
            </a:r>
          </a:p>
        </p:txBody>
      </p:sp>
      <p:sp>
        <p:nvSpPr>
          <p:cNvPr id="233" name="Rounded Rectangle 232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</a:p>
        </p:txBody>
      </p:sp>
      <p:sp>
        <p:nvSpPr>
          <p:cNvPr id="234" name="Rounded Rectangle 23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24</a:t>
            </a:r>
          </a:p>
        </p:txBody>
      </p:sp>
      <p:sp>
        <p:nvSpPr>
          <p:cNvPr id="235" name="Rounded Rectangle 234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23</a:t>
            </a:r>
          </a:p>
        </p:txBody>
      </p:sp>
      <p:sp>
        <p:nvSpPr>
          <p:cNvPr id="236" name="Rounded Rectangle 235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22</a:t>
            </a:r>
          </a:p>
        </p:txBody>
      </p:sp>
      <p:sp>
        <p:nvSpPr>
          <p:cNvPr id="237" name="Rounded Rectangle 23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21</a:t>
            </a:r>
          </a:p>
        </p:txBody>
      </p:sp>
      <p:sp>
        <p:nvSpPr>
          <p:cNvPr id="238" name="Rounded Rectangle 237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20</a:t>
            </a:r>
          </a:p>
        </p:txBody>
      </p:sp>
      <p:sp>
        <p:nvSpPr>
          <p:cNvPr id="239" name="Rounded Rectangle 238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19</a:t>
            </a:r>
          </a:p>
        </p:txBody>
      </p:sp>
      <p:sp>
        <p:nvSpPr>
          <p:cNvPr id="240" name="Rounded Rectangle 239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18</a:t>
            </a:r>
          </a:p>
        </p:txBody>
      </p:sp>
      <p:sp>
        <p:nvSpPr>
          <p:cNvPr id="241" name="Rounded Rectangle 240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17</a:t>
            </a:r>
          </a:p>
        </p:txBody>
      </p:sp>
      <p:sp>
        <p:nvSpPr>
          <p:cNvPr id="242" name="Rounded Rectangle 241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16</a:t>
            </a:r>
          </a:p>
        </p:txBody>
      </p:sp>
      <p:sp>
        <p:nvSpPr>
          <p:cNvPr id="243" name="Rounded Rectangle 242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15</a:t>
            </a:r>
          </a:p>
        </p:txBody>
      </p:sp>
      <p:sp>
        <p:nvSpPr>
          <p:cNvPr id="244" name="Rounded Rectangle 24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14</a:t>
            </a:r>
          </a:p>
        </p:txBody>
      </p:sp>
      <p:sp>
        <p:nvSpPr>
          <p:cNvPr id="245" name="Rounded Rectangle 244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</a:p>
        </p:txBody>
      </p:sp>
      <p:sp>
        <p:nvSpPr>
          <p:cNvPr id="246" name="Rounded Rectangle 245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12</a:t>
            </a:r>
          </a:p>
        </p:txBody>
      </p:sp>
      <p:sp>
        <p:nvSpPr>
          <p:cNvPr id="247" name="Rounded Rectangle 24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</a:p>
        </p:txBody>
      </p:sp>
      <p:sp>
        <p:nvSpPr>
          <p:cNvPr id="248" name="Rounded Rectangle 247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</a:p>
        </p:txBody>
      </p:sp>
      <p:sp>
        <p:nvSpPr>
          <p:cNvPr id="249" name="Rounded Rectangle 248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09</a:t>
            </a:r>
          </a:p>
        </p:txBody>
      </p:sp>
      <p:sp>
        <p:nvSpPr>
          <p:cNvPr id="250" name="Rounded Rectangle 249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08</a:t>
            </a:r>
          </a:p>
        </p:txBody>
      </p:sp>
      <p:sp>
        <p:nvSpPr>
          <p:cNvPr id="251" name="Rounded Rectangle 250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07</a:t>
            </a:r>
          </a:p>
        </p:txBody>
      </p:sp>
      <p:sp>
        <p:nvSpPr>
          <p:cNvPr id="252" name="Rounded Rectangle 251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06</a:t>
            </a:r>
          </a:p>
        </p:txBody>
      </p:sp>
      <p:sp>
        <p:nvSpPr>
          <p:cNvPr id="253" name="Rounded Rectangle 252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05</a:t>
            </a:r>
          </a:p>
        </p:txBody>
      </p:sp>
      <p:sp>
        <p:nvSpPr>
          <p:cNvPr id="254" name="Rounded Rectangle 25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04</a:t>
            </a:r>
          </a:p>
        </p:txBody>
      </p:sp>
      <p:sp>
        <p:nvSpPr>
          <p:cNvPr id="255" name="Rounded Rectangle 254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03</a:t>
            </a:r>
          </a:p>
        </p:txBody>
      </p:sp>
      <p:sp>
        <p:nvSpPr>
          <p:cNvPr id="256" name="Rounded Rectangle 255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02</a:t>
            </a:r>
          </a:p>
        </p:txBody>
      </p:sp>
      <p:sp>
        <p:nvSpPr>
          <p:cNvPr id="257" name="Rounded Rectangle 25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01</a:t>
            </a:r>
          </a:p>
        </p:txBody>
      </p:sp>
      <p:sp>
        <p:nvSpPr>
          <p:cNvPr id="258" name="Rounded Rectangle 257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259" name="Rounded Rectangle 258"/>
          <p:cNvSpPr/>
          <p:nvPr/>
        </p:nvSpPr>
        <p:spPr>
          <a:xfrm>
            <a:off x="6465277" y="58820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pic>
        <p:nvPicPr>
          <p:cNvPr id="71" name="Picture 14" descr="zeichen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50" y="1447800"/>
            <a:ext cx="1554162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703912" y="1124694"/>
                <a:ext cx="4267200" cy="12907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Tính: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2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32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912" y="1124694"/>
                <a:ext cx="4267200" cy="1290738"/>
              </a:xfrm>
              <a:prstGeom prst="rect">
                <a:avLst/>
              </a:prstGeom>
              <a:blipFill rotWithShape="1">
                <a:blip r:embed="rId6"/>
                <a:stretch>
                  <a:fillRect l="-371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2636520" y="2221064"/>
                <a:ext cx="872355" cy="7982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2221064"/>
                <a:ext cx="872355" cy="798295"/>
              </a:xfrm>
              <a:prstGeom prst="rect">
                <a:avLst/>
              </a:prstGeom>
              <a:blipFill rotWithShape="1">
                <a:blip r:embed="rId7"/>
                <a:stretch>
                  <a:fillRect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/>
              <p:cNvSpPr/>
              <p:nvPr/>
            </p:nvSpPr>
            <p:spPr>
              <a:xfrm>
                <a:off x="3507550" y="2220486"/>
                <a:ext cx="1552028" cy="798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25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7550" y="2220486"/>
                <a:ext cx="1552028" cy="798873"/>
              </a:xfrm>
              <a:prstGeom prst="rect">
                <a:avLst/>
              </a:prstGeom>
              <a:blipFill rotWithShape="1">
                <a:blip r:embed="rId8"/>
                <a:stretch>
                  <a:fillRect l="-9804"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/>
              <p:cNvSpPr/>
              <p:nvPr/>
            </p:nvSpPr>
            <p:spPr>
              <a:xfrm>
                <a:off x="4953000" y="2239604"/>
                <a:ext cx="864339" cy="7907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5" name="Rectangle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239604"/>
                <a:ext cx="864339" cy="790794"/>
              </a:xfrm>
              <a:prstGeom prst="rect">
                <a:avLst/>
              </a:prstGeom>
              <a:blipFill rotWithShape="1">
                <a:blip r:embed="rId9"/>
                <a:stretch>
                  <a:fillRect l="-18440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05358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1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5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9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1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8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5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8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9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3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9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9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1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0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5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0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9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1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3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1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7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1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5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9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3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3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7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1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5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9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3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1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7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1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1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16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5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1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9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1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3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1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7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1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1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18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5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18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9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1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3"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19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7"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19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1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0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5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0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9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1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3"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21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7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2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1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2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5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2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9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23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3"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2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7"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2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1"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2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5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2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9"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2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3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2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7"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2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1"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26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5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2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9"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2"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277" presetID="3" presetClass="emph" presetSubtype="2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</p:childTnLst>
        </p:cTn>
      </p:par>
    </p:tnLst>
    <p:bldLst>
      <p:bldP spid="193" grpId="0" animBg="1"/>
      <p:bldP spid="194" grpId="0" animBg="1"/>
      <p:bldP spid="195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73" grpId="0" animBg="1"/>
      <p:bldP spid="74" grpId="0" animBg="1"/>
      <p:bldP spid="7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5800" y="0"/>
            <a:ext cx="426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8200" y="609600"/>
                <a:ext cx="872355" cy="790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09600"/>
                <a:ext cx="872355" cy="790216"/>
              </a:xfrm>
              <a:prstGeom prst="rect">
                <a:avLst/>
              </a:prstGeom>
              <a:blipFill rotWithShape="1">
                <a:blip r:embed="rId5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73657" y="71232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10000" y="634425"/>
                <a:ext cx="872355" cy="798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34425"/>
                <a:ext cx="872355" cy="798873"/>
              </a:xfrm>
              <a:prstGeom prst="rect">
                <a:avLst/>
              </a:prstGeom>
              <a:blipFill rotWithShape="1">
                <a:blip r:embed="rId6"/>
                <a:stretch>
                  <a:fillRect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245457" y="73714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48400" y="613576"/>
                <a:ext cx="872355" cy="791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613576"/>
                <a:ext cx="872355" cy="791242"/>
              </a:xfrm>
              <a:prstGeom prst="rect">
                <a:avLst/>
              </a:prstGeom>
              <a:blipFill rotWithShape="1">
                <a:blip r:embed="rId7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683857" y="71629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0101" y="17526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807057" y="1646805"/>
                <a:ext cx="872355" cy="790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vi-VN" sz="3200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057" y="1646805"/>
                <a:ext cx="872355" cy="790216"/>
              </a:xfrm>
              <a:prstGeom prst="rect">
                <a:avLst/>
              </a:prstGeom>
              <a:blipFill rotWithShape="1">
                <a:blip r:embed="rId8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693429" y="1660421"/>
                <a:ext cx="1552028" cy="798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429" y="1660421"/>
                <a:ext cx="1552028" cy="798873"/>
              </a:xfrm>
              <a:prstGeom prst="rect">
                <a:avLst/>
              </a:prstGeom>
              <a:blipFill rotWithShape="1">
                <a:blip r:embed="rId9"/>
                <a:stretch>
                  <a:fillRect l="-10236"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124200" y="1647959"/>
                <a:ext cx="864339" cy="7890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1647959"/>
                <a:ext cx="864339" cy="789062"/>
              </a:xfrm>
              <a:prstGeom prst="rect">
                <a:avLst/>
              </a:prstGeom>
              <a:blipFill rotWithShape="1">
                <a:blip r:embed="rId10"/>
                <a:stretch>
                  <a:fillRect l="-18440"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19378" y="2743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852778" y="2743200"/>
                <a:ext cx="872355" cy="798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3200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vi-VN" sz="3200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78" y="2743200"/>
                <a:ext cx="872355" cy="798873"/>
              </a:xfrm>
              <a:prstGeom prst="rect">
                <a:avLst/>
              </a:prstGeom>
              <a:blipFill rotWithShape="1">
                <a:blip r:embed="rId11"/>
                <a:stretch>
                  <a:fillRect b="-9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/>
              <p:cNvSpPr/>
              <p:nvPr/>
            </p:nvSpPr>
            <p:spPr>
              <a:xfrm>
                <a:off x="1802660" y="2743200"/>
                <a:ext cx="1552028" cy="7887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  <m:r>
                          <a:rPr lang="vi-VN" sz="3200" b="0" i="1" smtClean="0">
                            <a:latin typeface="Cambria Math"/>
                          </a:rPr>
                          <m:t>0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24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24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660" y="2743200"/>
                <a:ext cx="1552028" cy="788742"/>
              </a:xfrm>
              <a:prstGeom prst="rect">
                <a:avLst/>
              </a:prstGeom>
              <a:blipFill rotWithShape="1">
                <a:blip r:embed="rId12"/>
                <a:stretch>
                  <a:fillRect l="-10236" b="-10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3277576" y="2772061"/>
                <a:ext cx="864339" cy="7907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576" y="2772061"/>
                <a:ext cx="864339" cy="790794"/>
              </a:xfrm>
              <a:prstGeom prst="rect">
                <a:avLst/>
              </a:prstGeom>
              <a:blipFill rotWithShape="1">
                <a:blip r:embed="rId13"/>
                <a:stretch>
                  <a:fillRect l="-18440" b="-10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269350" y="3886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852778" y="3886200"/>
                <a:ext cx="872355" cy="791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200" b="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sz="3200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78" y="3886200"/>
                <a:ext cx="872355" cy="791242"/>
              </a:xfrm>
              <a:prstGeom prst="rect">
                <a:avLst/>
              </a:prstGeom>
              <a:blipFill rotWithShape="1">
                <a:blip r:embed="rId14"/>
                <a:stretch>
                  <a:fillRect b="-10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780131" y="3885302"/>
                <a:ext cx="1552028" cy="792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21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21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131" y="3885302"/>
                <a:ext cx="1552028" cy="792140"/>
              </a:xfrm>
              <a:prstGeom prst="rect">
                <a:avLst/>
              </a:prstGeom>
              <a:blipFill rotWithShape="1">
                <a:blip r:embed="rId16"/>
                <a:stretch>
                  <a:fillRect l="-9804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296378" y="3885302"/>
                <a:ext cx="864339" cy="7911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21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6378" y="3885302"/>
                <a:ext cx="864339" cy="791114"/>
              </a:xfrm>
              <a:prstGeom prst="rect">
                <a:avLst/>
              </a:prstGeom>
              <a:blipFill rotWithShape="1">
                <a:blip r:embed="rId17"/>
                <a:stretch>
                  <a:fillRect l="-18310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4" name="TextBox 93"/>
              <p:cNvSpPr txBox="1"/>
              <p:nvPr/>
            </p:nvSpPr>
            <p:spPr>
              <a:xfrm>
                <a:off x="8100392" y="579000"/>
                <a:ext cx="872355" cy="791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2" y="579000"/>
                <a:ext cx="872355" cy="791242"/>
              </a:xfrm>
              <a:prstGeom prst="rect">
                <a:avLst/>
              </a:prstGeom>
              <a:blipFill rotWithShape="1">
                <a:blip r:embed="rId18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7535849" y="68172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6" name="TextBox 95"/>
              <p:cNvSpPr txBox="1"/>
              <p:nvPr/>
            </p:nvSpPr>
            <p:spPr>
              <a:xfrm>
                <a:off x="864472" y="5013176"/>
                <a:ext cx="872355" cy="791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vi-VN" sz="3200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vi-VN" sz="3200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472" y="5013176"/>
                <a:ext cx="872355" cy="791242"/>
              </a:xfrm>
              <a:prstGeom prst="rect">
                <a:avLst/>
              </a:prstGeom>
              <a:blipFill rotWithShape="1">
                <a:blip r:embed="rId19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TextBox 96"/>
          <p:cNvSpPr txBox="1"/>
          <p:nvPr/>
        </p:nvSpPr>
        <p:spPr>
          <a:xfrm>
            <a:off x="299929" y="511589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320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4910" y="21721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448966" y="2181343"/>
            <a:ext cx="537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97393" y="326088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501449" y="3270126"/>
            <a:ext cx="537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949768" y="439517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491924" y="4404418"/>
            <a:ext cx="537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(7)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992535" y="550676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496591" y="5516005"/>
            <a:ext cx="537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5" name="Rectangle 104"/>
              <p:cNvSpPr/>
              <p:nvPr/>
            </p:nvSpPr>
            <p:spPr>
              <a:xfrm>
                <a:off x="1677675" y="5036333"/>
                <a:ext cx="1552028" cy="798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  <m:r>
                          <a:rPr lang="en-US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05" name="Rectangle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7675" y="5036333"/>
                <a:ext cx="1552028" cy="798873"/>
              </a:xfrm>
              <a:prstGeom prst="rect">
                <a:avLst/>
              </a:prstGeom>
              <a:blipFill rotWithShape="1">
                <a:blip r:embed="rId20"/>
                <a:stretch>
                  <a:fillRect l="-9804" b="-9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6" name="Rectangle 105"/>
              <p:cNvSpPr/>
              <p:nvPr/>
            </p:nvSpPr>
            <p:spPr>
              <a:xfrm>
                <a:off x="3134494" y="5067373"/>
                <a:ext cx="864339" cy="7911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  <m:r>
                          <a:rPr lang="en-US" sz="32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06" name="Rectangle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494" y="5067373"/>
                <a:ext cx="864339" cy="791114"/>
              </a:xfrm>
              <a:prstGeom prst="rect">
                <a:avLst/>
              </a:prstGeom>
              <a:blipFill rotWithShape="1">
                <a:blip r:embed="rId21"/>
                <a:stretch>
                  <a:fillRect l="-17606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619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94" grpId="0"/>
      <p:bldP spid="95" grpId="0"/>
      <p:bldP spid="96" grpId="0"/>
      <p:bldP spid="97" grpId="0"/>
      <p:bldP spid="8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24933" y="304800"/>
            <a:ext cx="426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807057" y="914400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057" y="914400"/>
                <a:ext cx="1045479" cy="791820"/>
              </a:xfrm>
              <a:prstGeom prst="rect">
                <a:avLst/>
              </a:prstGeom>
              <a:blipFill rotWithShape="1">
                <a:blip r:embed="rId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73657" y="101712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anose="02020603050405020304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354688" y="905478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688" y="905478"/>
                <a:ext cx="1045479" cy="791820"/>
              </a:xfrm>
              <a:prstGeom prst="rect">
                <a:avLst/>
              </a:prstGeom>
              <a:blipFill rotWithShape="1">
                <a:blip r:embed="rId3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822613" y="104032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5753100" y="882760"/>
                <a:ext cx="1045479" cy="7887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100" y="882760"/>
                <a:ext cx="1045479" cy="788742"/>
              </a:xfrm>
              <a:prstGeom prst="rect">
                <a:avLst/>
              </a:prstGeom>
              <a:blipFill rotWithShape="1">
                <a:blip r:embed="rId4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219700" y="102109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756276" y="2753837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276" y="2753837"/>
                <a:ext cx="1045479" cy="791820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1757602" y="2753837"/>
                <a:ext cx="1552028" cy="791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anose="02020603050405020304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602" y="2753837"/>
                <a:ext cx="1552028" cy="791820"/>
              </a:xfrm>
              <a:prstGeom prst="rect">
                <a:avLst/>
              </a:prstGeom>
              <a:blipFill rotWithShape="1">
                <a:blip r:embed="rId6"/>
                <a:stretch>
                  <a:fillRect l="-980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3332159" y="2753837"/>
                <a:ext cx="864339" cy="791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anose="02020603050405020304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2159" y="2753837"/>
                <a:ext cx="864339" cy="791820"/>
              </a:xfrm>
              <a:prstGeom prst="rect">
                <a:avLst/>
              </a:prstGeom>
              <a:blipFill rotWithShape="1">
                <a:blip r:embed="rId7"/>
                <a:stretch>
                  <a:fillRect l="-18440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19378" y="2753837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anose="02020603050405020304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9798" y="4294233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anose="02020603050405020304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852778" y="4191000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78" y="4191000"/>
                <a:ext cx="1045479" cy="791820"/>
              </a:xfrm>
              <a:prstGeom prst="rect">
                <a:avLst/>
              </a:prstGeom>
              <a:blipFill rotWithShape="1">
                <a:blip r:embed="rId8"/>
                <a:stretch>
                  <a:fillRect b="-10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1780131" y="4190102"/>
                <a:ext cx="1205779" cy="7957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anose="02020603050405020304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131" y="4190102"/>
                <a:ext cx="1205779" cy="795795"/>
              </a:xfrm>
              <a:prstGeom prst="rect">
                <a:avLst/>
              </a:prstGeom>
              <a:blipFill rotWithShape="1">
                <a:blip r:embed="rId9"/>
                <a:stretch>
                  <a:fillRect l="-12626" b="-9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3032684" y="4205769"/>
                <a:ext cx="691215" cy="7887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anose="02020603050405020304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2684" y="4205769"/>
                <a:ext cx="691215" cy="788742"/>
              </a:xfrm>
              <a:prstGeom prst="rect">
                <a:avLst/>
              </a:prstGeom>
              <a:blipFill rotWithShape="1">
                <a:blip r:embed="rId10"/>
                <a:stretch>
                  <a:fillRect l="-21930" b="-10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7239000" y="1005224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anose="02020603050405020304" pitchFamily="18" charset="0"/>
                <a:cs typeface="Times New Roman" pitchFamily="18" charset="0"/>
              </a:rPr>
              <a:t>d)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7763337" y="833819"/>
                <a:ext cx="1045479" cy="7913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3337" y="833819"/>
                <a:ext cx="1045479" cy="791370"/>
              </a:xfrm>
              <a:prstGeom prst="rect">
                <a:avLst/>
              </a:prstGeom>
              <a:blipFill rotWithShape="1">
                <a:blip r:embed="rId11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18229" y="2133600"/>
            <a:ext cx="5857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Times New Roman" panose="02020603050405020304" pitchFamily="18" charset="0"/>
                <a:cs typeface="Times New Roman" pitchFamily="18" charset="0"/>
              </a:rPr>
              <a:t>Cách 1: Quy đồng mẫu số hai phân số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/>
              <p:cNvSpPr/>
              <p:nvPr/>
            </p:nvSpPr>
            <p:spPr>
              <a:xfrm>
                <a:off x="3723899" y="4205769"/>
                <a:ext cx="691215" cy="787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anose="02020603050405020304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3899" y="4205769"/>
                <a:ext cx="691215" cy="787716"/>
              </a:xfrm>
              <a:prstGeom prst="rect">
                <a:avLst/>
              </a:prstGeom>
              <a:blipFill rotWithShape="1">
                <a:blip r:embed="rId12"/>
                <a:stretch>
                  <a:fillRect l="-23009" b="-10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07885" y="3650355"/>
            <a:ext cx="5857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Times New Roman" panose="02020603050405020304" pitchFamily="18" charset="0"/>
                <a:cs typeface="Times New Roman" pitchFamily="18" charset="0"/>
              </a:rPr>
              <a:t>Cách 2: Rút gọn phân số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4196498" y="2741950"/>
                <a:ext cx="691215" cy="787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anose="02020603050405020304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6498" y="2741950"/>
                <a:ext cx="691215" cy="787716"/>
              </a:xfrm>
              <a:prstGeom prst="rect">
                <a:avLst/>
              </a:prstGeom>
              <a:blipFill rotWithShape="1">
                <a:blip r:embed="rId13"/>
                <a:stretch>
                  <a:fillRect l="-21930" b="-10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419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/>
      <p:bldP spid="21" grpId="0"/>
      <p:bldP spid="22" grpId="0" animBg="1"/>
      <p:bldP spid="23" grpId="0" animBg="1"/>
      <p:bldP spid="24" grpId="0" animBg="1"/>
      <p:bldP spid="5" grpId="0"/>
      <p:bldP spid="27" grpId="0" animBg="1"/>
      <p:bldP spid="28" grpId="0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82058" y="152400"/>
            <a:ext cx="426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664182" y="762000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82" y="762000"/>
                <a:ext cx="1045479" cy="791820"/>
              </a:xfrm>
              <a:prstGeom prst="rect">
                <a:avLst/>
              </a:prstGeom>
              <a:blipFill rotWithShape="1">
                <a:blip r:embed="rId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30782" y="86472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anose="02020603050405020304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211813" y="753078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1813" y="753078"/>
                <a:ext cx="1045479" cy="791820"/>
              </a:xfrm>
              <a:prstGeom prst="rect">
                <a:avLst/>
              </a:prstGeom>
              <a:blipFill rotWithShape="1">
                <a:blip r:embed="rId3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679738" y="88792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5610225" y="730360"/>
                <a:ext cx="1045479" cy="7887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225" y="730360"/>
                <a:ext cx="1045479" cy="788742"/>
              </a:xfrm>
              <a:prstGeom prst="rect">
                <a:avLst/>
              </a:prstGeom>
              <a:blipFill rotWithShape="1">
                <a:blip r:embed="rId4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076825" y="86869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96125" y="852824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anose="02020603050405020304" pitchFamily="18" charset="0"/>
                <a:cs typeface="Times New Roman" pitchFamily="18" charset="0"/>
              </a:rPr>
              <a:t>d)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7620462" y="681419"/>
                <a:ext cx="1045479" cy="7913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462" y="681419"/>
                <a:ext cx="1045479" cy="791370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606854" y="2946025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854" y="2946025"/>
                <a:ext cx="1045479" cy="791820"/>
              </a:xfrm>
              <a:prstGeom prst="rect">
                <a:avLst/>
              </a:prstGeom>
              <a:blipFill rotWithShape="1"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1652333" y="2947580"/>
                <a:ext cx="1552028" cy="791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2333" y="2947580"/>
                <a:ext cx="1552028" cy="791820"/>
              </a:xfrm>
              <a:prstGeom prst="rect">
                <a:avLst/>
              </a:prstGeom>
              <a:blipFill rotWithShape="1">
                <a:blip r:embed="rId7"/>
                <a:stretch>
                  <a:fillRect l="-9804" b="-10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3163931" y="2943565"/>
                <a:ext cx="864339" cy="7907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931" y="2943565"/>
                <a:ext cx="864339" cy="790794"/>
              </a:xfrm>
              <a:prstGeom prst="rect">
                <a:avLst/>
              </a:prstGeom>
              <a:blipFill rotWithShape="1">
                <a:blip r:embed="rId8"/>
                <a:stretch>
                  <a:fillRect l="-17606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30435" y="3049547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4028270" y="2949632"/>
                <a:ext cx="864339" cy="7897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8270" y="2949632"/>
                <a:ext cx="864339" cy="789768"/>
              </a:xfrm>
              <a:prstGeom prst="rect">
                <a:avLst/>
              </a:prstGeom>
              <a:blipFill rotWithShape="1">
                <a:blip r:embed="rId9"/>
                <a:stretch>
                  <a:fillRect l="-18310" b="-10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73518" y="1948057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anose="02020603050405020304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646498" y="1844824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98" y="1844824"/>
                <a:ext cx="1045479" cy="791820"/>
              </a:xfrm>
              <a:prstGeom prst="rect">
                <a:avLst/>
              </a:prstGeom>
              <a:blipFill rotWithShape="1">
                <a:blip r:embed="rId10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1573851" y="1843926"/>
                <a:ext cx="1205779" cy="7957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anose="02020603050405020304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3851" y="1843926"/>
                <a:ext cx="1205779" cy="795795"/>
              </a:xfrm>
              <a:prstGeom prst="rect">
                <a:avLst/>
              </a:prstGeom>
              <a:blipFill rotWithShape="1">
                <a:blip r:embed="rId11"/>
                <a:stretch>
                  <a:fillRect l="-12626" b="-9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2826404" y="1859593"/>
                <a:ext cx="691215" cy="7887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anose="02020603050405020304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6404" y="1859593"/>
                <a:ext cx="691215" cy="788742"/>
              </a:xfrm>
              <a:prstGeom prst="rect">
                <a:avLst/>
              </a:prstGeom>
              <a:blipFill rotWithShape="1">
                <a:blip r:embed="rId12"/>
                <a:stretch>
                  <a:fillRect l="-23009" b="-10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3517619" y="1859593"/>
                <a:ext cx="691215" cy="787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anose="02020603050405020304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7619" y="1859593"/>
                <a:ext cx="691215" cy="787716"/>
              </a:xfrm>
              <a:prstGeom prst="rect">
                <a:avLst/>
              </a:prstGeom>
              <a:blipFill rotWithShape="1">
                <a:blip r:embed="rId13"/>
                <a:stretch>
                  <a:fillRect l="-22124" b="-10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1439949" y="34496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(9)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29225" y="102109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606854" y="4073465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  <m:r>
                          <a:rPr lang="vi-VN" sz="3200" b="0" i="1" smtClean="0">
                            <a:latin typeface="Cambria Math"/>
                          </a:rPr>
                          <m:t>0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854" y="4073465"/>
                <a:ext cx="1045479" cy="791820"/>
              </a:xfrm>
              <a:prstGeom prst="rect">
                <a:avLst/>
              </a:prstGeom>
              <a:blipFill rotWithShape="1">
                <a:blip r:embed="rId1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1652333" y="4075020"/>
                <a:ext cx="1552028" cy="7887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2333" y="4075020"/>
                <a:ext cx="1552028" cy="788742"/>
              </a:xfrm>
              <a:prstGeom prst="rect">
                <a:avLst/>
              </a:prstGeom>
              <a:blipFill rotWithShape="1">
                <a:blip r:embed="rId15"/>
                <a:stretch>
                  <a:fillRect l="-980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3163931" y="4071005"/>
                <a:ext cx="864339" cy="787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931" y="4071005"/>
                <a:ext cx="864339" cy="787716"/>
              </a:xfrm>
              <a:prstGeom prst="rect">
                <a:avLst/>
              </a:prstGeom>
              <a:blipFill rotWithShape="1">
                <a:blip r:embed="rId16"/>
                <a:stretch>
                  <a:fillRect l="-17606" b="-10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130435" y="4176987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412279" y="45770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664182" y="5371661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82" y="5371661"/>
                <a:ext cx="1045479" cy="791820"/>
              </a:xfrm>
              <a:prstGeom prst="rect">
                <a:avLst/>
              </a:prstGeom>
              <a:blipFill rotWithShape="1">
                <a:blip r:embed="rId1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angle 39"/>
              <p:cNvSpPr/>
              <p:nvPr/>
            </p:nvSpPr>
            <p:spPr>
              <a:xfrm>
                <a:off x="1709661" y="5373216"/>
                <a:ext cx="1552028" cy="791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48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36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36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661" y="5373216"/>
                <a:ext cx="1552028" cy="791820"/>
              </a:xfrm>
              <a:prstGeom prst="rect">
                <a:avLst/>
              </a:prstGeom>
              <a:blipFill rotWithShape="1">
                <a:blip r:embed="rId18"/>
                <a:stretch>
                  <a:fillRect l="-980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/>
              <p:cNvSpPr/>
              <p:nvPr/>
            </p:nvSpPr>
            <p:spPr>
              <a:xfrm>
                <a:off x="3221259" y="5369201"/>
                <a:ext cx="864339" cy="787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39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36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259" y="5369201"/>
                <a:ext cx="864339" cy="787716"/>
              </a:xfrm>
              <a:prstGeom prst="rect">
                <a:avLst/>
              </a:prstGeom>
              <a:blipFill rotWithShape="1">
                <a:blip r:embed="rId19"/>
                <a:stretch>
                  <a:fillRect l="-17606" b="-10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187763" y="5475183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69607" y="587529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(9)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56159" y="587987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tangle 44"/>
              <p:cNvSpPr/>
              <p:nvPr/>
            </p:nvSpPr>
            <p:spPr>
              <a:xfrm>
                <a:off x="4028270" y="5378726"/>
                <a:ext cx="864339" cy="787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13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8270" y="5378726"/>
                <a:ext cx="864339" cy="787716"/>
              </a:xfrm>
              <a:prstGeom prst="rect">
                <a:avLst/>
              </a:prstGeom>
              <a:blipFill rotWithShape="1">
                <a:blip r:embed="rId20"/>
                <a:stretch>
                  <a:fillRect l="-18310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0848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/>
      <p:bldP spid="19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/>
      <p:bldP spid="27" grpId="0"/>
      <p:bldP spid="28" grpId="0" animBg="1"/>
      <p:bldP spid="29" grpId="0" animBg="1"/>
      <p:bldP spid="30" grpId="0" animBg="1"/>
      <p:bldP spid="31" grpId="0"/>
      <p:bldP spid="33" grpId="0"/>
      <p:bldP spid="39" grpId="0" animBg="1"/>
      <p:bldP spid="40" grpId="0" animBg="1"/>
      <p:bldP spid="41" grpId="0" animBg="1"/>
      <p:bldP spid="42" grpId="0"/>
      <p:bldP spid="43" grpId="0"/>
      <p:bldP spid="44" grpId="0"/>
      <p:bldP spid="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4"/>
              <p:cNvSpPr txBox="1">
                <a:spLocks noChangeArrowheads="1"/>
              </p:cNvSpPr>
              <p:nvPr/>
            </p:nvSpPr>
            <p:spPr bwMode="auto">
              <a:xfrm>
                <a:off x="119601" y="185143"/>
                <a:ext cx="8496300" cy="1878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u="sng" dirty="0" err="1" smtClean="0">
                    <a:latin typeface="Times New Roman" pitchFamily="18" charset="0"/>
                    <a:cs typeface="Times New Roman" pitchFamily="18" charset="0"/>
                  </a:rPr>
                  <a:t>Bài</a:t>
                </a:r>
                <a:r>
                  <a:rPr lang="en-US" sz="2400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u="sng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: Trong một công viên có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iện </a:t>
                </a:r>
                <a:r>
                  <a:rPr lang="vi-VN" sz="2400" dirty="0">
                    <a:latin typeface="Times New Roman" pitchFamily="18" charset="0"/>
                    <a:cs typeface="Times New Roman" pitchFamily="18" charset="0"/>
                  </a:rPr>
                  <a:t>tích trồng ho</a:t>
                </a:r>
                <a:r>
                  <a:rPr lang="en-US" sz="2400">
                    <a:latin typeface="Times New Roman" pitchFamily="18" charset="0"/>
                    <a:cs typeface="Times New Roman" pitchFamily="18" charset="0"/>
                  </a:rPr>
                  <a:t>a và </a:t>
                </a:r>
                <a:r>
                  <a:rPr lang="en-US" sz="2400">
                    <a:latin typeface="Times New Roman" pitchFamily="18" charset="0"/>
                    <a:cs typeface="Times New Roman" pitchFamily="18" charset="0"/>
                  </a:rPr>
                  <a:t>cây </a:t>
                </a:r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xanh, trong đó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diện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vi-VN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2400">
                    <a:latin typeface="Times New Roman" pitchFamily="18" charset="0"/>
                    <a:cs typeface="Times New Roman" pitchFamily="18" charset="0"/>
                  </a:rPr>
                  <a:t>công </a:t>
                </a:r>
                <a:r>
                  <a:rPr lang="vi-VN" sz="2400" smtClean="0">
                    <a:latin typeface="Times New Roman" pitchFamily="18" charset="0"/>
                    <a:cs typeface="Times New Roman" pitchFamily="18" charset="0"/>
                  </a:rPr>
                  <a:t>viên</a:t>
                </a:r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 đã trồng hoa.Hỏi diện tích để trồng cây xanh là bao nhiêu phần diện tích của công viên?</a:t>
                </a:r>
                <a:endParaRPr lang="vi-VN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/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4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9601" y="185143"/>
                <a:ext cx="8496300" cy="1878528"/>
              </a:xfrm>
              <a:prstGeom prst="rect">
                <a:avLst/>
              </a:prstGeom>
              <a:blipFill rotWithShape="1">
                <a:blip r:embed="rId2"/>
                <a:stretch>
                  <a:fillRect l="-11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83373" y="291541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6673" y="4615150"/>
            <a:ext cx="8496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diện tích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58"/>
          <p:cNvSpPr txBox="1">
            <a:spLocks noChangeArrowheads="1"/>
          </p:cNvSpPr>
          <p:nvPr/>
        </p:nvSpPr>
        <p:spPr bwMode="auto">
          <a:xfrm>
            <a:off x="4367751" y="5262675"/>
            <a:ext cx="286854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tích công viên)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 Box 57"/>
              <p:cNvSpPr txBox="1">
                <a:spLocks noChangeArrowheads="1"/>
              </p:cNvSpPr>
              <p:nvPr/>
            </p:nvSpPr>
            <p:spPr bwMode="auto">
              <a:xfrm>
                <a:off x="2768379" y="6127482"/>
                <a:ext cx="5105400" cy="61388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ĐS</a:t>
                </a:r>
                <a:r>
                  <a:rPr lang="en-US" sz="240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35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diệntíchcôngviên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4" name="Text 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68379" y="6127482"/>
                <a:ext cx="5105400" cy="613886"/>
              </a:xfrm>
              <a:prstGeom prst="rect">
                <a:avLst/>
              </a:prstGeom>
              <a:blipFill rotWithShape="1">
                <a:blip r:embed="rId3"/>
                <a:stretch>
                  <a:fillRect b="-8911"/>
                </a:stretch>
              </a:blip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291051" y="3277397"/>
            <a:ext cx="8153400" cy="579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vi-VN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Diện tích c</a:t>
            </a:r>
            <a:r>
              <a:rPr lang="en-US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ây</a:t>
            </a: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 ..? </a:t>
            </a:r>
            <a:r>
              <a:rPr lang="en-US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công viên</a:t>
            </a:r>
            <a:endParaRPr lang="en-US" sz="24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07973" y="443941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8251" y="402391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 Box 13"/>
              <p:cNvSpPr txBox="1">
                <a:spLocks noChangeArrowheads="1"/>
              </p:cNvSpPr>
              <p:nvPr/>
            </p:nvSpPr>
            <p:spPr bwMode="auto">
              <a:xfrm>
                <a:off x="291051" y="1943005"/>
                <a:ext cx="8153400" cy="8767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vi-VN" sz="2400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Diện tích trồng ho</a:t>
                </a:r>
                <a:r>
                  <a:rPr lang="en-US" sz="240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a </a:t>
                </a:r>
                <a:r>
                  <a:rPr lang="en-US" sz="240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và cây xanh</a:t>
                </a:r>
                <a:r>
                  <a:rPr lang="en-US" sz="2400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033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33CC"/>
                            </a:solidFill>
                            <a:latin typeface="Cambria Math"/>
                            <a:cs typeface="Times New Roman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33CC"/>
                            </a:solidFill>
                            <a:latin typeface="Cambria Math"/>
                            <a:cs typeface="Times New Roman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diệntích</a:t>
                </a:r>
                <a:r>
                  <a:rPr lang="vi-VN" sz="2400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 công viên</a:t>
                </a:r>
              </a:p>
            </p:txBody>
          </p:sp>
        </mc:Choice>
        <mc:Fallback>
          <p:sp>
            <p:nvSpPr>
              <p:cNvPr id="17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1051" y="1943005"/>
                <a:ext cx="8153400" cy="876715"/>
              </a:xfrm>
              <a:prstGeom prst="rect">
                <a:avLst/>
              </a:prstGeom>
              <a:blipFill rotWithShape="1">
                <a:blip r:embed="rId4"/>
                <a:stretch>
                  <a:fillRect l="-119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 Box 13"/>
              <p:cNvSpPr txBox="1">
                <a:spLocks noChangeArrowheads="1"/>
              </p:cNvSpPr>
              <p:nvPr/>
            </p:nvSpPr>
            <p:spPr bwMode="auto">
              <a:xfrm>
                <a:off x="291051" y="2520234"/>
                <a:ext cx="8153400" cy="8792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vi-VN" sz="240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240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iện tích</a:t>
                </a:r>
                <a:r>
                  <a:rPr lang="vi-VN" sz="240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2400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trồng hoa: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33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33CC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33CC"/>
                            </a:solidFill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diện </a:t>
                </a:r>
                <a:r>
                  <a:rPr lang="en-US" sz="2400" dirty="0" err="1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vi-VN" sz="2400" dirty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 công </a:t>
                </a:r>
                <a:r>
                  <a:rPr lang="vi-VN" sz="2400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viên</a:t>
                </a:r>
              </a:p>
            </p:txBody>
          </p:sp>
        </mc:Choice>
        <mc:Fallback>
          <p:sp>
            <p:nvSpPr>
              <p:cNvPr id="18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1051" y="2520234"/>
                <a:ext cx="8153400" cy="879280"/>
              </a:xfrm>
              <a:prstGeom prst="rect">
                <a:avLst/>
              </a:prstGeom>
              <a:blipFill rotWithShape="1">
                <a:blip r:embed="rId5"/>
                <a:stretch>
                  <a:fillRect l="-119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838200" y="1815472"/>
            <a:ext cx="1473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2971800" y="5182397"/>
                <a:ext cx="854721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24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vi-VN" sz="24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sz="24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24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vi-VN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5182397"/>
                <a:ext cx="854721" cy="616964"/>
              </a:xfrm>
              <a:prstGeom prst="rect">
                <a:avLst/>
              </a:prstGeom>
              <a:blipFill rotWithShape="1">
                <a:blip r:embed="rId6"/>
                <a:stretch>
                  <a:fillRect b="-8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3769901" y="5182397"/>
                <a:ext cx="694421" cy="622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2400" b="0" i="1" smtClean="0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vi-VN" sz="2400" b="0" i="1" smtClean="0">
                            <a:latin typeface="Cambria Math"/>
                          </a:rPr>
                          <m:t>35</m:t>
                        </m:r>
                      </m:den>
                    </m:f>
                  </m:oMath>
                </a14:m>
                <a:endParaRPr lang="vi-VN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9901" y="5182397"/>
                <a:ext cx="694421" cy="622222"/>
              </a:xfrm>
              <a:prstGeom prst="rect">
                <a:avLst/>
              </a:prstGeom>
              <a:blipFill rotWithShape="1">
                <a:blip r:embed="rId7"/>
                <a:stretch>
                  <a:fillRect l="-13158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818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 animBg="1"/>
      <p:bldP spid="12" grpId="0"/>
      <p:bldP spid="16" grpId="0"/>
      <p:bldP spid="17" grpId="0"/>
      <p:bldP spid="18" grpId="0"/>
      <p:bldP spid="2" grpId="0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1784</TotalTime>
  <Words>1238</Words>
  <Application>Microsoft Office PowerPoint</Application>
  <PresentationFormat>On-screen Show (4:3)</PresentationFormat>
  <Paragraphs>237</Paragraphs>
  <Slides>14</Slides>
  <Notes>1</Notes>
  <HiddenSlides>0</HiddenSlides>
  <MMClips>2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Slipstream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TIỂU HỌC PHÚ THỌ 1</dc:title>
  <dc:creator>Sky123.Org</dc:creator>
  <cp:lastModifiedBy>Admin</cp:lastModifiedBy>
  <cp:revision>205</cp:revision>
  <dcterms:created xsi:type="dcterms:W3CDTF">2014-02-19T02:03:11Z</dcterms:created>
  <dcterms:modified xsi:type="dcterms:W3CDTF">2021-12-25T09:32:22Z</dcterms:modified>
</cp:coreProperties>
</file>